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0" r:id="rId4"/>
    <p:sldId id="298" r:id="rId5"/>
    <p:sldId id="261" r:id="rId6"/>
    <p:sldId id="263" r:id="rId7"/>
    <p:sldId id="262" r:id="rId8"/>
    <p:sldId id="276" r:id="rId9"/>
    <p:sldId id="264" r:id="rId10"/>
    <p:sldId id="265" r:id="rId11"/>
    <p:sldId id="295" r:id="rId12"/>
    <p:sldId id="296" r:id="rId13"/>
    <p:sldId id="297" r:id="rId14"/>
    <p:sldId id="266" r:id="rId15"/>
    <p:sldId id="279" r:id="rId16"/>
    <p:sldId id="281" r:id="rId17"/>
    <p:sldId id="282" r:id="rId18"/>
    <p:sldId id="284" r:id="rId19"/>
    <p:sldId id="285" r:id="rId20"/>
    <p:sldId id="294" r:id="rId21"/>
    <p:sldId id="286" r:id="rId22"/>
    <p:sldId id="287" r:id="rId23"/>
    <p:sldId id="288" r:id="rId24"/>
    <p:sldId id="289" r:id="rId25"/>
    <p:sldId id="290" r:id="rId26"/>
    <p:sldId id="267" r:id="rId27"/>
    <p:sldId id="268" r:id="rId28"/>
    <p:sldId id="291" r:id="rId29"/>
    <p:sldId id="293" r:id="rId30"/>
    <p:sldId id="275" r:id="rId31"/>
    <p:sldId id="272" r:id="rId32"/>
    <p:sldId id="273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000066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1" name="las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1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33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14" name="laser.wav"/>
          </p:stSnd>
        </p:sndAc>
      </p:transition>
    </mc:Choice>
    <mc:Fallback>
      <p:transition spd="slow">
        <p:fade/>
        <p:sndAc>
          <p:stSnd>
            <p:snd r:embed="rId13" name="laser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15" name="laser.wav"/>
          </p:stSnd>
        </p:sndAc>
      </p:transition>
    </mc:Choice>
    <mc:Fallback>
      <p:transition spd="slow">
        <p:fade/>
        <p:sndAc>
          <p:stSnd>
            <p:snd r:embed="rId1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599"/>
            <a:ext cx="8229600" cy="1440873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chemeClr val="bg1"/>
                </a:solidFill>
                <a:latin typeface="Comic Sans MS" pitchFamily="66" charset="0"/>
              </a:rPr>
              <a:t>WELCOME</a:t>
            </a:r>
            <a:endParaRPr lang="en-US" sz="115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86100" y="2743200"/>
            <a:ext cx="2705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3434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ENGLISH CLASS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5862" y="-22122"/>
            <a:ext cx="538255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02" y="1447800"/>
            <a:ext cx="3774360" cy="5392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282" y="9392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Sign Language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82" y="113437"/>
            <a:ext cx="356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rgbClr val="FFFF00"/>
                </a:solidFill>
              </a:rPr>
              <a:t>Communication</a:t>
            </a:r>
            <a:endParaRPr lang="en-US" sz="40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30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0497" y="69821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solidFill>
                  <a:srgbClr val="FF0000"/>
                </a:solidFill>
              </a:rPr>
              <a:t>Sound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82" y="113437"/>
            <a:ext cx="356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rgbClr val="FFFF00"/>
                </a:solidFill>
              </a:rPr>
              <a:t>Communication</a:t>
            </a:r>
            <a:endParaRPr lang="en-US" sz="4000" b="1" u="sng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43868"/>
            <a:ext cx="5515000" cy="2014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3520" y="1"/>
            <a:ext cx="2920480" cy="2190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32" y="2122118"/>
            <a:ext cx="5524832" cy="272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5000" y="4114800"/>
            <a:ext cx="3609335" cy="27065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5000" y="2190361"/>
            <a:ext cx="3629000" cy="2000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420" y="698212"/>
            <a:ext cx="2604352" cy="145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51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0497" y="609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solidFill>
                  <a:srgbClr val="FF0000"/>
                </a:solidFill>
              </a:rPr>
              <a:t>Sound/Sign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6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rgbClr val="FFFF00"/>
                </a:solidFill>
              </a:rPr>
              <a:t>Communication</a:t>
            </a:r>
            <a:endParaRPr lang="en-US" sz="4000" b="1" u="sng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291" y="1282987"/>
            <a:ext cx="4786027" cy="24508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33800"/>
            <a:ext cx="4773737" cy="3124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738" y="0"/>
            <a:ext cx="4370262" cy="30213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736" y="3021358"/>
            <a:ext cx="4370262" cy="38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552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5" y="2438400"/>
            <a:ext cx="8215745" cy="37338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Warming up the class</a:t>
            </a:r>
            <a:br>
              <a:rPr lang="en-US" u="sng" dirty="0" smtClean="0">
                <a:solidFill>
                  <a:srgbClr val="FF0000"/>
                </a:solidFill>
              </a:rPr>
            </a:br>
            <a:r>
              <a:rPr lang="en-US" u="sng" dirty="0" smtClean="0">
                <a:solidFill>
                  <a:srgbClr val="FF0000"/>
                </a:solidFill>
              </a:rPr>
              <a:t/>
            </a:r>
            <a:br>
              <a:rPr lang="en-US" u="sng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Think about how you yourself learn English. Jot down a few points quickly and then compare them with those of other students in your group.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304800"/>
            <a:ext cx="5486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u="sng" dirty="0" smtClean="0">
                <a:solidFill>
                  <a:srgbClr val="00B0F0"/>
                </a:solidFill>
              </a:rPr>
              <a:t>What is language? </a:t>
            </a:r>
            <a:endParaRPr lang="en-US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75"/>
          <a:stretch/>
        </p:blipFill>
        <p:spPr>
          <a:xfrm>
            <a:off x="0" y="6926"/>
            <a:ext cx="9179304" cy="6851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926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6600"/>
                </a:solidFill>
              </a:rPr>
              <a:t>Friends’ Talking</a:t>
            </a:r>
            <a:endParaRPr lang="en-US" sz="3200" b="1" u="sng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79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" y="0"/>
            <a:ext cx="91293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926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7030A0"/>
                </a:solidFill>
              </a:rPr>
              <a:t>Teacher Talking in the classroom</a:t>
            </a:r>
            <a:endParaRPr lang="en-US" sz="32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64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48" y="13855"/>
            <a:ext cx="5217742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48" y="3505201"/>
            <a:ext cx="6388452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3254" y="0"/>
            <a:ext cx="3900746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353983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Watching TV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7727" y="4419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Listening Radio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4654" y="5410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Watching Movie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5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10758"/>
            <a:ext cx="4429970" cy="296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94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970" y="3946231"/>
            <a:ext cx="4714030" cy="2911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0" y="394218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Reading Books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96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377302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8290" y="-1"/>
            <a:ext cx="4815711" cy="3657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76"/>
          <a:stretch/>
        </p:blipFill>
        <p:spPr>
          <a:xfrm>
            <a:off x="0" y="3657600"/>
            <a:ext cx="4784868" cy="3207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4869" y="3408192"/>
            <a:ext cx="4359132" cy="3449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4869" y="3539837"/>
            <a:ext cx="435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Reading Newspapers/Magazines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8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206" y="0"/>
            <a:ext cx="916120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0963" y="141982"/>
            <a:ext cx="461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Using Computers/Internet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7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4339525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9526" y="0"/>
            <a:ext cx="4804474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6" t="2667" r="2018" b="2659"/>
          <a:stretch/>
        </p:blipFill>
        <p:spPr>
          <a:xfrm>
            <a:off x="1" y="2098964"/>
            <a:ext cx="9216440" cy="4759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9762" y="5486400"/>
            <a:ext cx="400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Write Letters/E-mails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10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4571999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9" t="5196" r="4455" b="9090"/>
          <a:stretch/>
        </p:blipFill>
        <p:spPr>
          <a:xfrm>
            <a:off x="4592780" y="0"/>
            <a:ext cx="4532957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6" t="5854" r="4449" b="7243"/>
          <a:stretch/>
        </p:blipFill>
        <p:spPr>
          <a:xfrm>
            <a:off x="-1" y="3429000"/>
            <a:ext cx="4688465" cy="3463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6978" y="3755217"/>
            <a:ext cx="4547022" cy="3102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32252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FF00"/>
                </a:solidFill>
              </a:rPr>
              <a:t>Practising</a:t>
            </a:r>
            <a:r>
              <a:rPr lang="en-US" sz="3200" b="1" u="sng" dirty="0" smtClean="0">
                <a:solidFill>
                  <a:srgbClr val="FFFF00"/>
                </a:solidFill>
              </a:rPr>
              <a:t> Structures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47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664"/>
          <a:stretch/>
        </p:blipFill>
        <p:spPr>
          <a:xfrm>
            <a:off x="0" y="0"/>
            <a:ext cx="9144000" cy="3276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52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Reading Grammar Books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6" y="0"/>
            <a:ext cx="9137073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" r="1585"/>
          <a:stretch/>
        </p:blipFill>
        <p:spPr>
          <a:xfrm>
            <a:off x="44244" y="3276600"/>
            <a:ext cx="9067801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2362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Doing Translation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11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5" y="0"/>
            <a:ext cx="9130145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4109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</a:rPr>
              <a:t>Conversations in Different situations </a:t>
            </a:r>
            <a:endParaRPr lang="en-US" sz="28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22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" y="-76200"/>
            <a:ext cx="91440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solidFill>
                  <a:srgbClr val="00B0F0"/>
                </a:solidFill>
              </a:rPr>
              <a:t>Now check which of the following you do :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685800"/>
            <a:ext cx="47244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Talk with teachers/friends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Listen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the Radio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Watching 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Television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latin typeface="+mj-lt"/>
                <a:ea typeface="+mj-ea"/>
                <a:cs typeface="+mj-cs"/>
              </a:rPr>
              <a:t>Watch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English Films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Read English Textbooks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Read English  newspapers/magazines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76800" y="685800"/>
            <a:ext cx="4193458" cy="6096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 letters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Do grammar exercises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Read grammar books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Do translations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Memorize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conversational English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5278582"/>
            <a:ext cx="36988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u="sng" dirty="0" smtClean="0">
                <a:solidFill>
                  <a:srgbClr val="FF0000"/>
                </a:solidFill>
              </a:rPr>
              <a:t>Bicycle</a:t>
            </a:r>
            <a:endParaRPr lang="en-US" sz="9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53"/>
          <a:stretch/>
        </p:blipFill>
        <p:spPr>
          <a:xfrm>
            <a:off x="0" y="-1"/>
            <a:ext cx="48006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2400" y="838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</a:rPr>
              <a:t>ADEEB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94" t="5202" r="4119" b="10358"/>
          <a:stretch/>
        </p:blipFill>
        <p:spPr>
          <a:xfrm>
            <a:off x="4495801" y="-1"/>
            <a:ext cx="466898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381000"/>
            <a:ext cx="218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</a:rPr>
              <a:t>RAGHIB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7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4800600" cy="3432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74" y="3432428"/>
            <a:ext cx="3436374" cy="3425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9525"/>
            <a:ext cx="4336026" cy="3422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674"/>
          <a:stretch/>
        </p:blipFill>
        <p:spPr>
          <a:xfrm>
            <a:off x="3429000" y="3432428"/>
            <a:ext cx="2691581" cy="3425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53"/>
          <a:stretch/>
        </p:blipFill>
        <p:spPr>
          <a:xfrm>
            <a:off x="6120581" y="3417680"/>
            <a:ext cx="3016045" cy="34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86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095630"/>
            <a:ext cx="5334000" cy="71596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Group</a:t>
            </a: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b="1" u="sng" dirty="0" smtClean="0">
                <a:solidFill>
                  <a:srgbClr val="FF0000"/>
                </a:solidFill>
              </a:rPr>
              <a:t>Work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2072148"/>
            <a:ext cx="67818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rgbClr val="000066">
                <a:alpha val="60000"/>
              </a:srgbClr>
            </a:glo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1. Who is more practical among the two? How?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5296" y="2755488"/>
            <a:ext cx="7668491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01600">
              <a:srgbClr val="000066">
                <a:alpha val="60000"/>
              </a:srgb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smtClean="0"/>
              <a:t>2. What was </a:t>
            </a:r>
            <a:r>
              <a:rPr lang="en-US" sz="2700" dirty="0" err="1" smtClean="0"/>
              <a:t>Adeeb’s</a:t>
            </a:r>
            <a:r>
              <a:rPr lang="en-US" sz="2700" dirty="0" smtClean="0"/>
              <a:t> problem in learning to ride a cycle?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68589" y="3429000"/>
            <a:ext cx="7343803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rgbClr val="000066">
                <a:alpha val="60000"/>
              </a:srgb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smtClean="0"/>
              <a:t>3. How is learning a language similar to riding a cycle?</a:t>
            </a:r>
            <a:endParaRPr lang="en-US" sz="27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3954" y="4114800"/>
            <a:ext cx="7471846" cy="1524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101600">
              <a:srgbClr val="000066">
                <a:alpha val="60000"/>
              </a:srgb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smtClean="0"/>
              <a:t>4. What is the writer’s attitude towards making mistakes? Are mistakes tolerated in your English class? What about in other class?</a:t>
            </a:r>
            <a:endParaRPr lang="en-US" sz="2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690336"/>
            <a:ext cx="6781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Khalid </a:t>
            </a:r>
            <a:r>
              <a:rPr lang="en-US" sz="3600" b="1" dirty="0" err="1">
                <a:solidFill>
                  <a:srgbClr val="FFFF00"/>
                </a:solidFill>
              </a:rPr>
              <a:t>Hossain</a:t>
            </a:r>
            <a:endParaRPr lang="en-US" sz="3600" b="1" dirty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Lecturer</a:t>
            </a:r>
            <a:r>
              <a:rPr lang="en-US" sz="3600" b="1" dirty="0">
                <a:solidFill>
                  <a:srgbClr val="FFFF00"/>
                </a:solidFill>
              </a:rPr>
              <a:t>, English</a:t>
            </a:r>
          </a:p>
          <a:p>
            <a:pPr marL="514350" indent="-514350">
              <a:buNone/>
            </a:pPr>
            <a:r>
              <a:rPr lang="en-US" sz="3600" b="1" dirty="0" err="1" smtClean="0">
                <a:solidFill>
                  <a:srgbClr val="FFFF00"/>
                </a:solidFill>
              </a:rPr>
              <a:t>Moghia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Salehia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Alim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Madrasha</a:t>
            </a:r>
            <a:r>
              <a:rPr lang="en-US" sz="3600" b="1" dirty="0">
                <a:solidFill>
                  <a:srgbClr val="FFFF00"/>
                </a:solidFill>
              </a:rPr>
              <a:t>, </a:t>
            </a:r>
          </a:p>
          <a:p>
            <a:pPr marL="514350" indent="-514350">
              <a:buNone/>
            </a:pPr>
            <a:r>
              <a:rPr lang="en-US" sz="3600" b="1" dirty="0" err="1" smtClean="0">
                <a:solidFill>
                  <a:srgbClr val="FFFF00"/>
                </a:solidFill>
              </a:rPr>
              <a:t>Kachua</a:t>
            </a:r>
            <a:r>
              <a:rPr lang="en-US" sz="3600" b="1" dirty="0">
                <a:solidFill>
                  <a:srgbClr val="FFFF00"/>
                </a:solidFill>
              </a:rPr>
              <a:t>, </a:t>
            </a:r>
            <a:r>
              <a:rPr lang="en-US" sz="3600" b="1" dirty="0" err="1">
                <a:solidFill>
                  <a:srgbClr val="FFFF00"/>
                </a:solidFill>
              </a:rPr>
              <a:t>Bagerhat</a:t>
            </a:r>
            <a:r>
              <a:rPr lang="en-US" sz="3600" b="1" dirty="0" smtClean="0">
                <a:solidFill>
                  <a:srgbClr val="FFFF00"/>
                </a:solidFill>
              </a:rPr>
              <a:t>.</a:t>
            </a:r>
            <a:endParaRPr lang="bn-BD" sz="3600" b="1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bn-BD" sz="3600" b="1" dirty="0" smtClean="0">
                <a:solidFill>
                  <a:srgbClr val="FFFF00"/>
                </a:solidFill>
              </a:rPr>
              <a:t>Index No. 2028580</a:t>
            </a:r>
          </a:p>
          <a:p>
            <a:pPr marL="514350" indent="-514350">
              <a:buNone/>
            </a:pPr>
            <a:r>
              <a:rPr lang="bn-BD" sz="3600" b="1" smtClean="0">
                <a:solidFill>
                  <a:srgbClr val="FFFF00"/>
                </a:solidFill>
              </a:rPr>
              <a:t>E-mail: khalid.apu@gmail.com</a:t>
            </a:r>
            <a:endParaRPr lang="en-US" sz="3600" dirty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en-US" sz="3600" dirty="0">
                <a:solidFill>
                  <a:srgbClr val="FFFF00"/>
                </a:solidFill>
              </a:rPr>
              <a:t>                           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4945" y="838200"/>
            <a:ext cx="5474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bn-BD" sz="4400" b="1" u="sng" dirty="0" smtClean="0">
                <a:solidFill>
                  <a:srgbClr val="FFFF00"/>
                </a:solidFill>
              </a:rPr>
              <a:t>Teacher Identification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65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91440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Assessment / Evaluation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(Oral)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636302"/>
          </a:xfrm>
        </p:spPr>
        <p:txBody>
          <a:bodyPr>
            <a:normAutofit fontScale="62500" lnSpcReduction="20000"/>
          </a:bodyPr>
          <a:lstStyle/>
          <a:p>
            <a:pPr marL="514350" indent="-514350" algn="ctr">
              <a:lnSpc>
                <a:spcPct val="150000"/>
              </a:lnSpc>
              <a:buNone/>
            </a:pPr>
            <a:r>
              <a:rPr lang="en-US" sz="4100" b="1" u="sng" dirty="0" smtClean="0">
                <a:solidFill>
                  <a:srgbClr val="003300"/>
                </a:solidFill>
              </a:rPr>
              <a:t>In not more than 5 sentences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9929" y="2667000"/>
            <a:ext cx="7123471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rgbClr val="FF0066"/>
                </a:solidFill>
              </a:rPr>
              <a:t>You can learn to speak only by speaking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9928" y="3399504"/>
            <a:ext cx="7123471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66"/>
                </a:solidFill>
              </a:rPr>
              <a:t>You can learn to listen only by listening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9929" y="4140612"/>
            <a:ext cx="7123471" cy="7239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000" b="1" dirty="0" smtClean="0">
                <a:solidFill>
                  <a:srgbClr val="000066"/>
                </a:solidFill>
              </a:rPr>
              <a:t>You can learn to read only by reading</a:t>
            </a:r>
            <a:endParaRPr lang="en-US" sz="3000" b="1" dirty="0">
              <a:solidFill>
                <a:srgbClr val="00006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29929" y="4943172"/>
            <a:ext cx="7123471" cy="685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66"/>
                </a:solidFill>
              </a:rPr>
              <a:t>You can learn to write only by writing</a:t>
            </a:r>
            <a:endParaRPr lang="en-US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143000"/>
            <a:ext cx="4267200" cy="685800"/>
          </a:xfrm>
          <a:noFill/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Home Work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981201"/>
            <a:ext cx="7353300" cy="1752599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Write a letter to your younger brother/sister/cousin giving some practical hints on how to improve his/her proficiency in English.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3886201"/>
            <a:ext cx="7239000" cy="1676400"/>
          </a:xfrm>
          <a:prstGeom prst="rect">
            <a:avLst/>
          </a:prstGeom>
          <a:solidFill>
            <a:srgbClr val="006600"/>
          </a:solidFill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2. Write a paragraph giving advice to your friends about why they need English.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8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356764" cy="1981200"/>
          </a:xfrm>
          <a:noFill/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This is the end of today’s English lesson.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922839"/>
            <a:ext cx="4419600" cy="9445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006600"/>
                </a:solidFill>
              </a:rPr>
              <a:t>Thank you all.</a:t>
            </a:r>
            <a:endParaRPr lang="en-US" sz="5400" b="1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208" y="2384087"/>
            <a:ext cx="3900334" cy="4473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Lesson Introduction</a:t>
            </a:r>
            <a:endParaRPr lang="en-US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486400"/>
            <a:ext cx="6572250" cy="990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Date         :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31</a:t>
            </a:r>
            <a:r>
              <a:rPr lang="en-US" b="1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May 2013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295400"/>
            <a:ext cx="492918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Class       : Eleven (11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209800"/>
            <a:ext cx="657225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Subject   : English 1</a:t>
            </a:r>
            <a:r>
              <a:rPr lang="en-US" b="1" baseline="30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Paper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124200"/>
            <a:ext cx="657225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Topic       : </a:t>
            </a:r>
            <a:r>
              <a:rPr lang="en-US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</a:t>
            </a:r>
            <a:r>
              <a:rPr lang="en-US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learn English</a:t>
            </a:r>
            <a:endParaRPr lang="en-US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[ Unit 3, Lesson 3 ]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724400"/>
            <a:ext cx="657225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Time        </a:t>
            </a:r>
            <a:r>
              <a:rPr lang="en-US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en-US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45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minutes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68362"/>
          </a:xfr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Objectives</a:t>
            </a:r>
            <a:endParaRPr lang="en-US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399" y="1524000"/>
            <a:ext cx="8458201" cy="838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 the end of the lesson students will be able to</a:t>
            </a:r>
            <a:endParaRPr kumimoji="0" lang="en-US" sz="4000" b="1" i="0" u="sng" strike="noStrike" kern="1200" cap="all" normalizeH="0" baseline="0" noProof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429000"/>
            <a:ext cx="82296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Sort out ways about how one will learn English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0326" y="4267200"/>
            <a:ext cx="8603673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Read a passage about ways you can learn English 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5029200"/>
            <a:ext cx="82296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14350" indent="-514350">
              <a:spcAft>
                <a:spcPts val="600"/>
              </a:spcAft>
              <a:defRPr/>
            </a:pPr>
            <a:r>
              <a:rPr lang="bn-BD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Overview some process of learning</a:t>
            </a:r>
            <a:endParaRPr lang="en-US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5715000"/>
            <a:ext cx="82296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14350" indent="-514350">
              <a:spcAft>
                <a:spcPts val="600"/>
              </a:spcAft>
              <a:defRPr/>
            </a:pPr>
            <a:r>
              <a:rPr lang="bn-BD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Write a letter of advice to someone</a:t>
            </a:r>
            <a:endParaRPr lang="en-US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0326" y="2286000"/>
            <a:ext cx="8229600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Analyse the difference between language &amp; communication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2362200" y="6197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Describe the picture.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26"/>
            <a:ext cx="9132918" cy="6851074"/>
          </a:xfrm>
        </p:spPr>
      </p:pic>
      <p:sp>
        <p:nvSpPr>
          <p:cNvPr id="5" name="TextBox 4"/>
          <p:cNvSpPr txBox="1"/>
          <p:nvPr/>
        </p:nvSpPr>
        <p:spPr>
          <a:xfrm>
            <a:off x="2667000" y="6197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Describe the picture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19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37218"/>
          </a:xfrm>
        </p:spPr>
      </p:pic>
      <p:sp>
        <p:nvSpPr>
          <p:cNvPr id="5" name="TextBox 4"/>
          <p:cNvSpPr txBox="1"/>
          <p:nvPr/>
        </p:nvSpPr>
        <p:spPr>
          <a:xfrm>
            <a:off x="2286000" y="63494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Describe the picture.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533400"/>
            <a:ext cx="38100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TOPIC</a:t>
            </a:r>
            <a:endParaRPr lang="en-US" sz="8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3276600"/>
          </a:xfrm>
        </p:spPr>
        <p:txBody>
          <a:bodyPr>
            <a:noAutofit/>
          </a:bodyPr>
          <a:lstStyle/>
          <a:p>
            <a:r>
              <a:rPr lang="en-US" sz="9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9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9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LEARN ENGLISH</a:t>
            </a:r>
            <a:endParaRPr lang="en-US" sz="9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398</Words>
  <Application>Microsoft Office PowerPoint</Application>
  <PresentationFormat>On-screen Show (4:3)</PresentationFormat>
  <Paragraphs>91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Couture</vt:lpstr>
      <vt:lpstr>WELCOME</vt:lpstr>
      <vt:lpstr>Slide 2</vt:lpstr>
      <vt:lpstr>Slide 3</vt:lpstr>
      <vt:lpstr>Lesson Introduction</vt:lpstr>
      <vt:lpstr>Objectives</vt:lpstr>
      <vt:lpstr>Slide 6</vt:lpstr>
      <vt:lpstr>Slide 7</vt:lpstr>
      <vt:lpstr>Slide 8</vt:lpstr>
      <vt:lpstr>TOPIC</vt:lpstr>
      <vt:lpstr>Slide 10</vt:lpstr>
      <vt:lpstr>Slide 11</vt:lpstr>
      <vt:lpstr>Slide 12</vt:lpstr>
      <vt:lpstr>Warming up the class  Think about how you yourself learn English. Jot down a few points quickly and then compare them with those of other students in your group.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Now check which of the following you do :</vt:lpstr>
      <vt:lpstr>Slide 26</vt:lpstr>
      <vt:lpstr>Slide 27</vt:lpstr>
      <vt:lpstr>Slide 28</vt:lpstr>
      <vt:lpstr>Group  Work</vt:lpstr>
      <vt:lpstr>Assessment / Evaluation (Oral)</vt:lpstr>
      <vt:lpstr>Home Work</vt:lpstr>
      <vt:lpstr>This is the end of today’s English lesson.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Khalid</cp:lastModifiedBy>
  <cp:revision>564</cp:revision>
  <dcterms:created xsi:type="dcterms:W3CDTF">2006-08-16T00:00:00Z</dcterms:created>
  <dcterms:modified xsi:type="dcterms:W3CDTF">2013-05-31T05:46:02Z</dcterms:modified>
</cp:coreProperties>
</file>